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68" r:id="rId5"/>
    <p:sldId id="260" r:id="rId6"/>
    <p:sldId id="261" r:id="rId7"/>
    <p:sldId id="262" r:id="rId8"/>
    <p:sldId id="263" r:id="rId9"/>
    <p:sldId id="269" r:id="rId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2012-03-09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2012-03-09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2012-03-09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2051720" y="3284984"/>
            <a:ext cx="3312368" cy="295232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Ch.1. 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Radioisotopes (Unstable isotopes)</a:t>
            </a:r>
          </a:p>
          <a:p>
            <a:pPr lvl="1"/>
            <a:r>
              <a:rPr lang="en-US" altLang="ko-KR" dirty="0" smtClean="0"/>
              <a:t>The isotopes do radioactive decay</a:t>
            </a:r>
          </a:p>
          <a:p>
            <a:pPr lvl="1"/>
            <a:r>
              <a:rPr lang="en-US" altLang="ko-KR" dirty="0" smtClean="0"/>
              <a:t>Mode of </a:t>
            </a:r>
            <a:r>
              <a:rPr lang="en-US" altLang="ko-KR" dirty="0" smtClean="0"/>
              <a:t>radioactive </a:t>
            </a:r>
            <a:r>
              <a:rPr lang="en-US" altLang="ko-KR" dirty="0" smtClean="0"/>
              <a:t>decay</a:t>
            </a:r>
            <a:endParaRPr lang="en-US" altLang="ko-KR" baseline="-25000" dirty="0" smtClean="0"/>
          </a:p>
          <a:p>
            <a:pPr lvl="1"/>
            <a:endParaRPr lang="ko-KR" altLang="en-US" dirty="0"/>
          </a:p>
        </p:txBody>
      </p:sp>
      <p:pic>
        <p:nvPicPr>
          <p:cNvPr id="11266" name="Picture 2" descr="https://upload.wikimedia.org/wikipedia/commons/thumb/7/71/Radioactive_decay_modes.svg/260px-Radioactive_decay_modes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501008"/>
            <a:ext cx="2476500" cy="2476501"/>
          </a:xfrm>
          <a:prstGeom prst="rect">
            <a:avLst/>
          </a:prstGeom>
          <a:noFill/>
        </p:spPr>
      </p:pic>
      <p:sp>
        <p:nvSpPr>
          <p:cNvPr id="7" name="직사각형 6"/>
          <p:cNvSpPr/>
          <p:nvPr/>
        </p:nvSpPr>
        <p:spPr>
          <a:xfrm>
            <a:off x="2051720" y="6304002"/>
            <a:ext cx="56166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https://commons.wikimedia.org/wiki/Image:Radioactive_decay_modes.svg?uselang=ko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764704"/>
            <a:ext cx="7467600" cy="4525963"/>
          </a:xfrm>
        </p:spPr>
        <p:txBody>
          <a:bodyPr>
            <a:normAutofit/>
          </a:bodyPr>
          <a:lstStyle/>
          <a:p>
            <a:pPr lvl="1"/>
            <a:r>
              <a:rPr lang="en-US" altLang="ko-KR" dirty="0" smtClean="0"/>
              <a:t>List of the radioactive </a:t>
            </a:r>
            <a:r>
              <a:rPr lang="en-US" altLang="ko-KR" dirty="0" err="1" smtClean="0"/>
              <a:t>ebvironmental</a:t>
            </a:r>
            <a:r>
              <a:rPr lang="en-US" altLang="ko-KR" dirty="0" smtClean="0"/>
              <a:t> isotopes </a:t>
            </a:r>
            <a:r>
              <a:rPr lang="en-US" altLang="ko-KR" dirty="0" smtClean="0">
                <a:sym typeface="Wingdings" pitchFamily="2" charset="2"/>
              </a:rPr>
              <a:t> See Table 1-3 on p.17.</a:t>
            </a:r>
            <a:endParaRPr lang="en-US" altLang="ko-KR" dirty="0" smtClean="0">
              <a:sym typeface="Wingdings" pitchFamily="2" charset="2"/>
            </a:endParaRPr>
          </a:p>
          <a:p>
            <a:pPr lvl="2"/>
            <a:r>
              <a:rPr lang="en-US" altLang="ko-KR" dirty="0" smtClean="0">
                <a:sym typeface="Wingdings" pitchFamily="2" charset="2"/>
              </a:rPr>
              <a:t>T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Formed by H-bomb testing (and </a:t>
            </a:r>
            <a:r>
              <a:rPr lang="en-US" altLang="ko-KR" dirty="0" err="1" smtClean="0">
                <a:sym typeface="Wingdings" pitchFamily="2" charset="2"/>
              </a:rPr>
              <a:t>minorly</a:t>
            </a:r>
            <a:r>
              <a:rPr lang="en-US" altLang="ko-KR" dirty="0" smtClean="0">
                <a:sym typeface="Wingdings" pitchFamily="2" charset="2"/>
              </a:rPr>
              <a:t> from cosmic ray bombardment on </a:t>
            </a:r>
            <a:r>
              <a:rPr lang="en-US" altLang="ko-KR" baseline="30000" dirty="0" smtClean="0">
                <a:sym typeface="Wingdings" pitchFamily="2" charset="2"/>
              </a:rPr>
              <a:t>14</a:t>
            </a:r>
            <a:r>
              <a:rPr lang="en-US" altLang="ko-KR" dirty="0" smtClean="0">
                <a:sym typeface="Wingdings" pitchFamily="2" charset="2"/>
              </a:rPr>
              <a:t>N)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Daughter: </a:t>
            </a:r>
            <a:r>
              <a:rPr lang="en-US" altLang="ko-KR" baseline="30000" dirty="0" smtClean="0">
                <a:sym typeface="Wingdings" pitchFamily="2" charset="2"/>
              </a:rPr>
              <a:t>3</a:t>
            </a:r>
            <a:r>
              <a:rPr lang="en-US" altLang="ko-KR" dirty="0" smtClean="0">
                <a:sym typeface="Wingdings" pitchFamily="2" charset="2"/>
              </a:rPr>
              <a:t>He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Measured in absolute amount (in TU). 1 TU=1 T per 10</a:t>
            </a:r>
            <a:r>
              <a:rPr lang="en-US" altLang="ko-KR" baseline="30000" dirty="0" smtClean="0">
                <a:sym typeface="Wingdings" pitchFamily="2" charset="2"/>
              </a:rPr>
              <a:t>18</a:t>
            </a:r>
            <a:r>
              <a:rPr lang="en-US" altLang="ko-KR" dirty="0" smtClean="0">
                <a:sym typeface="Wingdings" pitchFamily="2" charset="2"/>
              </a:rPr>
              <a:t>H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Detected w/ LSC or gas counter (for the case of propane preparation) (see text)</a:t>
            </a:r>
            <a:endParaRPr lang="en-US" altLang="ko-KR" dirty="0" smtClean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764704"/>
            <a:ext cx="7467600" cy="4525963"/>
          </a:xfrm>
        </p:spPr>
        <p:txBody>
          <a:bodyPr>
            <a:normAutofit/>
          </a:bodyPr>
          <a:lstStyle/>
          <a:p>
            <a:pPr lvl="2"/>
            <a:r>
              <a:rPr lang="en-US" altLang="ko-KR" baseline="30000" dirty="0" smtClean="0">
                <a:sym typeface="Wingdings" pitchFamily="2" charset="2"/>
              </a:rPr>
              <a:t>14</a:t>
            </a:r>
            <a:r>
              <a:rPr lang="en-US" altLang="ko-KR" dirty="0" smtClean="0">
                <a:sym typeface="Wingdings" pitchFamily="2" charset="2"/>
              </a:rPr>
              <a:t>C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Formed by cosmic ray bombardment on </a:t>
            </a:r>
            <a:r>
              <a:rPr lang="en-US" altLang="ko-KR" baseline="30000" dirty="0" smtClean="0">
                <a:sym typeface="Wingdings" pitchFamily="2" charset="2"/>
              </a:rPr>
              <a:t>14</a:t>
            </a:r>
            <a:r>
              <a:rPr lang="en-US" altLang="ko-KR" dirty="0" smtClean="0">
                <a:sym typeface="Wingdings" pitchFamily="2" charset="2"/>
              </a:rPr>
              <a:t>N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Daughter: </a:t>
            </a:r>
            <a:r>
              <a:rPr lang="en-US" altLang="ko-KR" baseline="30000" dirty="0" smtClean="0">
                <a:sym typeface="Wingdings" pitchFamily="2" charset="2"/>
              </a:rPr>
              <a:t>14</a:t>
            </a:r>
            <a:r>
              <a:rPr lang="en-US" altLang="ko-KR" dirty="0" smtClean="0">
                <a:sym typeface="Wingdings" pitchFamily="2" charset="2"/>
              </a:rPr>
              <a:t>N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Measured against modern carbon (</a:t>
            </a:r>
            <a:r>
              <a:rPr lang="en-US" altLang="ko-KR" dirty="0" err="1" smtClean="0">
                <a:sym typeface="Wingdings" pitchFamily="2" charset="2"/>
              </a:rPr>
              <a:t>mC</a:t>
            </a:r>
            <a:r>
              <a:rPr lang="en-US" altLang="ko-KR" dirty="0" smtClean="0">
                <a:sym typeface="Wingdings" pitchFamily="2" charset="2"/>
              </a:rPr>
              <a:t>) whose 14C activity is 95% of that of 1950 NBS-oxalic acid standard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Due to the fractionation, should be normalized to </a:t>
            </a:r>
            <a:r>
              <a:rPr lang="en-US" altLang="ko-KR" dirty="0" smtClean="0">
                <a:latin typeface="Symbol" pitchFamily="18" charset="2"/>
                <a:sym typeface="Wingdings" pitchFamily="2" charset="2"/>
              </a:rPr>
              <a:t>d</a:t>
            </a:r>
            <a:r>
              <a:rPr lang="en-US" altLang="ko-KR" baseline="30000" dirty="0" smtClean="0">
                <a:sym typeface="Wingdings" pitchFamily="2" charset="2"/>
              </a:rPr>
              <a:t>13</a:t>
            </a:r>
            <a:r>
              <a:rPr lang="en-US" altLang="ko-KR" dirty="0" smtClean="0">
                <a:sym typeface="Wingdings" pitchFamily="2" charset="2"/>
              </a:rPr>
              <a:t>C</a:t>
            </a:r>
            <a:r>
              <a:rPr lang="en-US" altLang="ko-KR" dirty="0" smtClean="0">
                <a:latin typeface="Symbol" pitchFamily="18" charset="2"/>
                <a:sym typeface="Wingdings" pitchFamily="2" charset="2"/>
              </a:rPr>
              <a:t> </a:t>
            </a:r>
            <a:r>
              <a:rPr lang="en-US" altLang="ko-KR" dirty="0" smtClean="0">
                <a:sym typeface="Wingdings" pitchFamily="2" charset="2"/>
              </a:rPr>
              <a:t>= -25‰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Converted into graphite and analyzed with AMS</a:t>
            </a:r>
            <a:endParaRPr lang="en-US" altLang="ko-KR" dirty="0" smtClean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764704"/>
            <a:ext cx="7467600" cy="4525963"/>
          </a:xfrm>
        </p:spPr>
        <p:txBody>
          <a:bodyPr>
            <a:normAutofit/>
          </a:bodyPr>
          <a:lstStyle/>
          <a:p>
            <a:pPr lvl="2"/>
            <a:r>
              <a:rPr lang="en-US" altLang="ko-KR" baseline="30000" dirty="0" smtClean="0">
                <a:sym typeface="Wingdings" pitchFamily="2" charset="2"/>
              </a:rPr>
              <a:t>36</a:t>
            </a:r>
            <a:r>
              <a:rPr lang="en-US" altLang="ko-KR" dirty="0" smtClean="0">
                <a:sym typeface="Wingdings" pitchFamily="2" charset="2"/>
              </a:rPr>
              <a:t>Cl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Formed by cosmic ray bombardment on </a:t>
            </a:r>
            <a:r>
              <a:rPr lang="en-US" altLang="ko-KR" baseline="30000" dirty="0" smtClean="0">
                <a:sym typeface="Wingdings" pitchFamily="2" charset="2"/>
              </a:rPr>
              <a:t>36</a:t>
            </a:r>
            <a:r>
              <a:rPr lang="en-US" altLang="ko-KR" dirty="0" smtClean="0">
                <a:sym typeface="Wingdings" pitchFamily="2" charset="2"/>
              </a:rPr>
              <a:t>Ar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Daughter: </a:t>
            </a:r>
            <a:r>
              <a:rPr lang="en-US" altLang="ko-KR" baseline="30000" dirty="0" smtClean="0">
                <a:sym typeface="Wingdings" pitchFamily="2" charset="2"/>
              </a:rPr>
              <a:t>36</a:t>
            </a:r>
            <a:r>
              <a:rPr lang="en-US" altLang="ko-KR" dirty="0" smtClean="0">
                <a:sym typeface="Wingdings" pitchFamily="2" charset="2"/>
              </a:rPr>
              <a:t>Ar</a:t>
            </a:r>
            <a:endParaRPr lang="en-US" altLang="ko-KR" dirty="0" smtClean="0">
              <a:sym typeface="Wingdings" pitchFamily="2" charset="2"/>
            </a:endParaRPr>
          </a:p>
          <a:p>
            <a:pPr lvl="3"/>
            <a:r>
              <a:rPr lang="en-US" altLang="ko-KR" dirty="0" smtClean="0">
                <a:sym typeface="Wingdings" pitchFamily="2" charset="2"/>
              </a:rPr>
              <a:t>Often analyzed with AMS</a:t>
            </a:r>
            <a:endParaRPr lang="en-US" altLang="ko-KR" dirty="0" smtClean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559221"/>
            <a:ext cx="7467600" cy="4525963"/>
          </a:xfrm>
        </p:spPr>
        <p:txBody>
          <a:bodyPr>
            <a:normAutofit lnSpcReduction="10000"/>
          </a:bodyPr>
          <a:lstStyle/>
          <a:p>
            <a:r>
              <a:rPr lang="en-US" altLang="ko-KR" dirty="0" smtClean="0">
                <a:sym typeface="Wingdings" pitchFamily="2" charset="2"/>
              </a:rPr>
              <a:t>Significance of environmental isotopes (in hydrogeology)? </a:t>
            </a:r>
          </a:p>
          <a:p>
            <a:pPr lvl="1"/>
            <a:r>
              <a:rPr lang="en-US" altLang="ko-KR" dirty="0" smtClean="0">
                <a:sym typeface="Wingdings" pitchFamily="2" charset="2"/>
              </a:rPr>
              <a:t>Trace groundwater provenance</a:t>
            </a:r>
          </a:p>
          <a:p>
            <a:pPr lvl="1"/>
            <a:r>
              <a:rPr lang="en-US" altLang="ko-KR" dirty="0" smtClean="0">
                <a:sym typeface="Wingdings" pitchFamily="2" charset="2"/>
              </a:rPr>
              <a:t>Estimate groundwater age</a:t>
            </a:r>
          </a:p>
          <a:p>
            <a:pPr lvl="1"/>
            <a:r>
              <a:rPr lang="en-US" altLang="ko-KR" dirty="0" smtClean="0">
                <a:sym typeface="Wingdings" pitchFamily="2" charset="2"/>
              </a:rPr>
              <a:t>Interpretation of groundwater quality</a:t>
            </a:r>
          </a:p>
          <a:p>
            <a:pPr lvl="1"/>
            <a:r>
              <a:rPr lang="en-US" altLang="ko-KR" dirty="0" smtClean="0">
                <a:sym typeface="Wingdings" pitchFamily="2" charset="2"/>
              </a:rPr>
              <a:t>Understanding geochemical evolution (reactions and reaction rates) and recharge processes</a:t>
            </a:r>
          </a:p>
          <a:p>
            <a:pPr lvl="1"/>
            <a:r>
              <a:rPr lang="en-US" altLang="ko-KR" dirty="0" smtClean="0">
                <a:sym typeface="Wingdings" pitchFamily="2" charset="2"/>
              </a:rPr>
              <a:t>Recognizing geochemical &amp; biogeochemical cycles of pollutants among soil-water-atmosphere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559221"/>
            <a:ext cx="7467600" cy="5390059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sym typeface="Wingdings" pitchFamily="2" charset="2"/>
              </a:rPr>
              <a:t>Isotopic fractionation</a:t>
            </a:r>
            <a:endParaRPr lang="en-US" altLang="ko-KR" dirty="0" smtClean="0">
              <a:sym typeface="Wingdings" pitchFamily="2" charset="2"/>
            </a:endParaRPr>
          </a:p>
          <a:p>
            <a:endParaRPr lang="en-US" altLang="ko-KR" dirty="0" smtClean="0">
              <a:sym typeface="Wingdings" pitchFamily="2" charset="2"/>
            </a:endParaRPr>
          </a:p>
          <a:p>
            <a:pPr lvl="1"/>
            <a:r>
              <a:rPr lang="en-US" altLang="ko-KR" dirty="0" smtClean="0">
                <a:sym typeface="Wingdings" pitchFamily="2" charset="2"/>
              </a:rPr>
              <a:t>A process of resulting disproportion of isotopes due to their mass difference</a:t>
            </a:r>
            <a:endParaRPr lang="en-US" altLang="ko-KR" dirty="0" smtClean="0">
              <a:sym typeface="Wingdings" pitchFamily="2" charset="2"/>
            </a:endParaRPr>
          </a:p>
          <a:p>
            <a:pPr lvl="1"/>
            <a:r>
              <a:rPr lang="en-US" altLang="ko-KR" dirty="0" smtClean="0">
                <a:sym typeface="Wingdings" pitchFamily="2" charset="2"/>
              </a:rPr>
              <a:t>Physicochemical fractionation vs. Diffusive fractionation: Compare the equations on p. 22 to 25.</a:t>
            </a:r>
          </a:p>
          <a:p>
            <a:pPr lvl="1"/>
            <a:r>
              <a:rPr lang="en-US" altLang="ko-KR" dirty="0" smtClean="0">
                <a:sym typeface="Wingdings" pitchFamily="2" charset="2"/>
              </a:rPr>
              <a:t>Equilibrium vs. kinetic fractionation</a:t>
            </a:r>
          </a:p>
          <a:p>
            <a:pPr lvl="1"/>
            <a:endParaRPr lang="en-US" altLang="ko-KR" dirty="0" smtClean="0">
              <a:sym typeface="Wingdings" pitchFamily="2" charset="2"/>
            </a:endParaRPr>
          </a:p>
          <a:p>
            <a:pPr lvl="1"/>
            <a:r>
              <a:rPr lang="en-US" altLang="ko-KR" dirty="0" smtClean="0">
                <a:sym typeface="Wingdings" pitchFamily="2" charset="2"/>
              </a:rPr>
              <a:t>See Fig. 1-5 on p.23.</a:t>
            </a:r>
            <a:endParaRPr lang="en-US" altLang="ko-KR" dirty="0" smtClean="0">
              <a:sym typeface="Wingdings" pitchFamily="2" charset="2"/>
            </a:endParaRPr>
          </a:p>
          <a:p>
            <a:pPr lvl="1"/>
            <a:endParaRPr lang="en-US" altLang="ko-KR" sz="2000" dirty="0" smtClean="0"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559221"/>
            <a:ext cx="7467600" cy="5390059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altLang="ko-KR" dirty="0" smtClean="0">
              <a:sym typeface="Wingdings" pitchFamily="2" charset="2"/>
            </a:endParaRPr>
          </a:p>
          <a:p>
            <a:pPr lvl="1">
              <a:buFont typeface="Wingdings" pitchFamily="2" charset="2"/>
              <a:buChar char="l"/>
            </a:pPr>
            <a:r>
              <a:rPr lang="en-US" altLang="ko-KR" sz="2000" dirty="0" smtClean="0">
                <a:sym typeface="Wingdings" pitchFamily="2" charset="2"/>
              </a:rPr>
              <a:t>The conditions of isotopic </a:t>
            </a:r>
            <a:r>
              <a:rPr lang="en-US" altLang="ko-KR" sz="2000" dirty="0" err="1" smtClean="0">
                <a:sym typeface="Wingdings" pitchFamily="2" charset="2"/>
              </a:rPr>
              <a:t>equilibria</a:t>
            </a:r>
            <a:r>
              <a:rPr lang="en-US" altLang="ko-KR" sz="2000" dirty="0" smtClean="0">
                <a:sym typeface="Wingdings" pitchFamily="2" charset="2"/>
              </a:rPr>
              <a:t> requires </a:t>
            </a:r>
            <a:endParaRPr lang="en-US" altLang="ko-KR" sz="2000" dirty="0" smtClean="0">
              <a:sym typeface="Wingdings" pitchFamily="2" charset="2"/>
            </a:endParaRPr>
          </a:p>
          <a:p>
            <a:pPr lvl="2">
              <a:buFont typeface="Wingdings" pitchFamily="2" charset="2"/>
              <a:buChar char="l"/>
            </a:pPr>
            <a:r>
              <a:rPr lang="en-US" altLang="ko-KR" sz="1800" dirty="0" smtClean="0">
                <a:sym typeface="Wingdings" pitchFamily="2" charset="2"/>
              </a:rPr>
              <a:t>Chemical </a:t>
            </a:r>
            <a:r>
              <a:rPr lang="en-US" altLang="ko-KR" sz="1800" dirty="0" err="1" smtClean="0">
                <a:sym typeface="Wingdings" pitchFamily="2" charset="2"/>
              </a:rPr>
              <a:t>equilibria</a:t>
            </a:r>
            <a:r>
              <a:rPr lang="en-US" altLang="ko-KR" sz="1800" dirty="0" smtClean="0">
                <a:sym typeface="Wingdings" pitchFamily="2" charset="2"/>
              </a:rPr>
              <a:t>: forward and backward reaction rates are same</a:t>
            </a:r>
            <a:endParaRPr lang="en-US" altLang="ko-KR" sz="1800" dirty="0" smtClean="0">
              <a:sym typeface="Wingdings" pitchFamily="2" charset="2"/>
            </a:endParaRPr>
          </a:p>
          <a:p>
            <a:pPr lvl="2">
              <a:buFont typeface="Wingdings" pitchFamily="2" charset="2"/>
              <a:buChar char="l"/>
            </a:pPr>
            <a:r>
              <a:rPr lang="en-US" altLang="ko-KR" sz="1800" dirty="0" smtClean="0">
                <a:sym typeface="Wingdings" pitchFamily="2" charset="2"/>
              </a:rPr>
              <a:t>Enough time for mixing between reactant and product reservoir</a:t>
            </a:r>
            <a:endParaRPr lang="en-US" altLang="ko-KR" sz="1800" dirty="0" smtClean="0">
              <a:sym typeface="Wingdings" pitchFamily="2" charset="2"/>
            </a:endParaRPr>
          </a:p>
          <a:p>
            <a:pPr lvl="2">
              <a:buFont typeface="Wingdings" pitchFamily="2" charset="2"/>
              <a:buChar char="l"/>
            </a:pPr>
            <a:r>
              <a:rPr lang="en-US" altLang="ko-KR" sz="1800" dirty="0" smtClean="0">
                <a:sym typeface="Wingdings" pitchFamily="2" charset="2"/>
              </a:rPr>
              <a:t>Enough time for complete mixing within each reservoir (homogeneity issues)</a:t>
            </a:r>
          </a:p>
          <a:p>
            <a:pPr lvl="1">
              <a:buFont typeface="Wingdings" pitchFamily="2" charset="2"/>
              <a:buChar char="l"/>
            </a:pPr>
            <a:r>
              <a:rPr lang="en-US" altLang="ko-KR" sz="2000" dirty="0" smtClean="0">
                <a:sym typeface="Wingdings" pitchFamily="2" charset="2"/>
              </a:rPr>
              <a:t>Temperature effect on fractionation</a:t>
            </a:r>
          </a:p>
          <a:p>
            <a:pPr lvl="2">
              <a:buFont typeface="Wingdings" pitchFamily="2" charset="2"/>
              <a:buChar char="l"/>
            </a:pPr>
            <a:r>
              <a:rPr lang="en-US" altLang="ko-KR" sz="1800" dirty="0" smtClean="0">
                <a:sym typeface="Wingdings" pitchFamily="2" charset="2"/>
              </a:rPr>
              <a:t>For an equilibrium fractionation, usually the fractionation is reciprocally proportional to T</a:t>
            </a:r>
          </a:p>
          <a:p>
            <a:pPr lvl="2">
              <a:buFont typeface="Wingdings" pitchFamily="2" charset="2"/>
              <a:buChar char="l"/>
            </a:pPr>
            <a:r>
              <a:rPr lang="en-US" altLang="ko-KR" sz="1800" dirty="0" smtClean="0">
                <a:sym typeface="Wingdings" pitchFamily="2" charset="2"/>
              </a:rPr>
              <a:t>For an kinetic fractionation, the fractionation is dependent upon the nature of the processes (e.g. </a:t>
            </a:r>
            <a:r>
              <a:rPr lang="en-US" altLang="ko-KR" sz="1800" dirty="0" err="1" smtClean="0">
                <a:sym typeface="Wingdings" pitchFamily="2" charset="2"/>
              </a:rPr>
              <a:t>biocatalysis</a:t>
            </a:r>
            <a:r>
              <a:rPr lang="en-US" altLang="ko-KR" sz="1800" dirty="0" smtClean="0">
                <a:sym typeface="Wingdings" pitchFamily="2" charset="2"/>
              </a:rPr>
              <a:t> vs. inorganic burning)</a:t>
            </a:r>
          </a:p>
          <a:p>
            <a:pPr lvl="2">
              <a:buFont typeface="Wingdings" pitchFamily="2" charset="2"/>
              <a:buChar char="l"/>
            </a:pPr>
            <a:endParaRPr lang="en-US" altLang="ko-KR" sz="1800" dirty="0" smtClean="0">
              <a:sym typeface="Wingdings" pitchFamily="2" charset="2"/>
            </a:endParaRPr>
          </a:p>
          <a:p>
            <a:pPr lvl="1">
              <a:buFont typeface="Wingdings" pitchFamily="2" charset="2"/>
              <a:buChar char="l"/>
            </a:pPr>
            <a:r>
              <a:rPr lang="en-US" altLang="ko-KR" sz="2000" dirty="0" smtClean="0">
                <a:sym typeface="Wingdings" pitchFamily="2" charset="2"/>
              </a:rPr>
              <a:t>See Fig. 1-8 &amp; Table 1-4 on p. 28, Fig. 1-7. on p.29, and Fig. 1-8 on p.30.</a:t>
            </a:r>
            <a:endParaRPr lang="en-US" altLang="ko-KR" sz="2000" dirty="0" smtClean="0"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559221"/>
            <a:ext cx="7467600" cy="5390059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sym typeface="Wingdings" pitchFamily="2" charset="2"/>
              </a:rPr>
              <a:t>Isotope </a:t>
            </a:r>
            <a:r>
              <a:rPr lang="en-US" altLang="ko-KR" dirty="0" smtClean="0">
                <a:sym typeface="Wingdings" pitchFamily="2" charset="2"/>
              </a:rPr>
              <a:t>Fractionation, enrichment, and separation</a:t>
            </a:r>
            <a:endParaRPr lang="en-US" altLang="ko-KR" dirty="0" smtClean="0">
              <a:sym typeface="Wingdings" pitchFamily="2" charset="2"/>
            </a:endParaRPr>
          </a:p>
          <a:p>
            <a:pPr>
              <a:buNone/>
            </a:pPr>
            <a:endParaRPr lang="en-US" altLang="ko-KR" dirty="0" smtClean="0">
              <a:sym typeface="Wingdings" pitchFamily="2" charset="2"/>
            </a:endParaRPr>
          </a:p>
          <a:p>
            <a:pPr lvl="1">
              <a:buFont typeface="Wingdings" pitchFamily="2" charset="2"/>
              <a:buChar char="l"/>
            </a:pPr>
            <a:r>
              <a:rPr lang="en-US" altLang="ko-KR" sz="2000" dirty="0" smtClean="0">
                <a:sym typeface="Wingdings" pitchFamily="2" charset="2"/>
              </a:rPr>
              <a:t>Fractionation: </a:t>
            </a:r>
            <a:r>
              <a:rPr lang="en-US" altLang="ko-KR" sz="2000" dirty="0" smtClean="0">
                <a:latin typeface="Symbol" pitchFamily="18" charset="2"/>
                <a:sym typeface="Wingdings" pitchFamily="2" charset="2"/>
              </a:rPr>
              <a:t>a</a:t>
            </a:r>
            <a:endParaRPr lang="en-US" altLang="ko-KR" sz="2000" dirty="0" smtClean="0">
              <a:sym typeface="Wingdings" pitchFamily="2" charset="2"/>
            </a:endParaRPr>
          </a:p>
          <a:p>
            <a:pPr lvl="1">
              <a:buFont typeface="Wingdings" pitchFamily="2" charset="2"/>
              <a:buChar char="l"/>
            </a:pPr>
            <a:r>
              <a:rPr lang="en-US" altLang="ko-KR" sz="2000" dirty="0" smtClean="0">
                <a:sym typeface="Wingdings" pitchFamily="2" charset="2"/>
              </a:rPr>
              <a:t>Enrichment: </a:t>
            </a:r>
            <a:r>
              <a:rPr lang="en-US" altLang="ko-KR" sz="2000" dirty="0" smtClean="0">
                <a:latin typeface="Symbol" pitchFamily="18" charset="2"/>
                <a:sym typeface="Wingdings" pitchFamily="2" charset="2"/>
              </a:rPr>
              <a:t>e</a:t>
            </a:r>
            <a:endParaRPr lang="en-US" altLang="ko-KR" sz="2000" dirty="0" smtClean="0">
              <a:sym typeface="Wingdings" pitchFamily="2" charset="2"/>
            </a:endParaRPr>
          </a:p>
          <a:p>
            <a:pPr lvl="1">
              <a:buFont typeface="Wingdings" pitchFamily="2" charset="2"/>
              <a:buChar char="l"/>
            </a:pPr>
            <a:r>
              <a:rPr lang="en-US" altLang="ko-KR" sz="2000" dirty="0" smtClean="0">
                <a:sym typeface="Wingdings" pitchFamily="2" charset="2"/>
              </a:rPr>
              <a:t>Separation:</a:t>
            </a:r>
            <a:r>
              <a:rPr lang="en-US" altLang="ko-KR" sz="1800" dirty="0" smtClean="0">
                <a:latin typeface="Symbol" pitchFamily="18" charset="2"/>
                <a:sym typeface="Wingdings" pitchFamily="2" charset="2"/>
              </a:rPr>
              <a:t> </a:t>
            </a:r>
            <a:r>
              <a:rPr lang="en-US" altLang="ko-KR" sz="1800" dirty="0" smtClean="0">
                <a:latin typeface="Symbol" pitchFamily="18" charset="2"/>
                <a:sym typeface="Wingdings" pitchFamily="2" charset="2"/>
              </a:rPr>
              <a:t>D</a:t>
            </a:r>
          </a:p>
          <a:p>
            <a:pPr lvl="1">
              <a:buFont typeface="Wingdings" pitchFamily="2" charset="2"/>
              <a:buChar char="l"/>
            </a:pPr>
            <a:endParaRPr lang="en-US" altLang="ko-KR" sz="1800" dirty="0" smtClean="0">
              <a:latin typeface="Symbol" pitchFamily="18" charset="2"/>
              <a:sym typeface="Wingdings" pitchFamily="2" charset="2"/>
            </a:endParaRPr>
          </a:p>
          <a:p>
            <a:pPr lvl="1">
              <a:buFont typeface="Wingdings" pitchFamily="2" charset="2"/>
              <a:buChar char="l"/>
            </a:pPr>
            <a:r>
              <a:rPr lang="en-US" altLang="ko-KR" sz="1800" dirty="0" smtClean="0">
                <a:sym typeface="Wingdings" pitchFamily="2" charset="2"/>
              </a:rPr>
              <a:t>See the equations on p.31 and Fig. 1-9 on p.32.</a:t>
            </a:r>
            <a:endParaRPr lang="en-US" altLang="ko-KR" sz="1800" dirty="0" smtClean="0"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559221"/>
            <a:ext cx="7467600" cy="5390059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sym typeface="Wingdings" pitchFamily="2" charset="2"/>
              </a:rPr>
              <a:t>Assignments</a:t>
            </a:r>
            <a:endParaRPr lang="en-US" altLang="ko-KR" dirty="0" smtClean="0">
              <a:sym typeface="Wingdings" pitchFamily="2" charset="2"/>
            </a:endParaRPr>
          </a:p>
          <a:p>
            <a:pPr>
              <a:buNone/>
            </a:pPr>
            <a:endParaRPr lang="en-US" altLang="ko-KR" dirty="0" smtClean="0">
              <a:sym typeface="Wingdings" pitchFamily="2" charset="2"/>
            </a:endParaRPr>
          </a:p>
          <a:p>
            <a:pPr lvl="1">
              <a:buFont typeface="Wingdings" pitchFamily="2" charset="2"/>
              <a:buChar char="l"/>
            </a:pPr>
            <a:r>
              <a:rPr lang="en-US" altLang="ko-KR" sz="2000" dirty="0" smtClean="0">
                <a:sym typeface="Wingdings" pitchFamily="2" charset="2"/>
              </a:rPr>
              <a:t>Solve problems 1, 3, 5, 7, and 9 on p.33 to 34.</a:t>
            </a:r>
            <a:endParaRPr lang="en-US" altLang="ko-KR" sz="1800" dirty="0" smtClean="0"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sym typeface="Wingdings" pitchFamily="2" charset="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370</TotalTime>
  <Words>382</Words>
  <Application>Microsoft Office PowerPoint</Application>
  <PresentationFormat>화면 슬라이드 쇼(4:3)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테크닉</vt:lpstr>
      <vt:lpstr>Ch.1. 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my</cp:lastModifiedBy>
  <cp:revision>40</cp:revision>
  <dcterms:created xsi:type="dcterms:W3CDTF">2012-02-18T07:01:10Z</dcterms:created>
  <dcterms:modified xsi:type="dcterms:W3CDTF">2012-03-09T09:38:50Z</dcterms:modified>
</cp:coreProperties>
</file>